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11" r:id="rId1"/>
  </p:sldMasterIdLst>
  <p:notesMasterIdLst>
    <p:notesMasterId r:id="rId11"/>
  </p:notesMasterIdLst>
  <p:sldIdLst>
    <p:sldId id="256" r:id="rId2"/>
    <p:sldId id="257" r:id="rId3"/>
    <p:sldId id="259" r:id="rId4"/>
    <p:sldId id="264" r:id="rId5"/>
    <p:sldId id="260" r:id="rId6"/>
    <p:sldId id="262" r:id="rId7"/>
    <p:sldId id="263" r:id="rId8"/>
    <p:sldId id="265" r:id="rId9"/>
    <p:sldId id="266" r:id="rId1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=""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H P" initials="HP" lastIdx="1" clrIdx="0">
    <p:extLst>
      <p:ext uri="{19B8F6BF-5375-455C-9EA6-DF929625EA0E}">
        <p15:presenceInfo xmlns="" xmlns:p15="http://schemas.microsoft.com/office/powerpoint/2012/main" userId="8de3df09f9b1032e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Kiểu Trung bình 2 - Màu chủ đề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271" autoAdjust="0"/>
    <p:restoredTop sz="95759" autoAdjust="0"/>
  </p:normalViewPr>
  <p:slideViewPr>
    <p:cSldViewPr snapToGrid="0">
      <p:cViewPr>
        <p:scale>
          <a:sx n="60" d="100"/>
          <a:sy n="60" d="100"/>
        </p:scale>
        <p:origin x="-784" y="-11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44" d="100"/>
          <a:sy n="44" d="100"/>
        </p:scale>
        <p:origin x="2772" y="4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commentAuthors" Target="commentAuthors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hỗ dành sẵn cho Đầu trang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SG"/>
          </a:p>
        </p:txBody>
      </p:sp>
      <p:sp>
        <p:nvSpPr>
          <p:cNvPr id="3" name="Chỗ dành sẵn cho Ngày tháng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F94440A-558B-4CA3-9166-B95155244F6E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4" name="Chỗ dành sẵn cho Hình ảnh của Bản chiếu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SG"/>
          </a:p>
        </p:txBody>
      </p:sp>
      <p:sp>
        <p:nvSpPr>
          <p:cNvPr id="5" name="Chỗ dành sẵn cho Ghi chú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SG"/>
          </a:p>
        </p:txBody>
      </p:sp>
      <p:sp>
        <p:nvSpPr>
          <p:cNvPr id="6" name="Chỗ dành sẵn cho Chân trang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SG"/>
          </a:p>
        </p:txBody>
      </p:sp>
      <p:sp>
        <p:nvSpPr>
          <p:cNvPr id="7" name="Chỗ dành sẵn cho Số hiệu Bản chiế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1E419D6-A61F-4895-A482-9E4CFE996797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161818727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hỗ dành sẵn cho Hình ảnh của Bản chiế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Chỗ dành sẵn cho Ghi chú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Chú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ý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những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từ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này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chỉ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cho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HS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diễn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tả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biết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không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trình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chiếu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cho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cả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lớp</a:t>
            </a:r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 </a:t>
            </a:r>
          </a:p>
          <a:p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khỉ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con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cá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heo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con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cá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cóc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con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bạch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tuộc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con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sư</a:t>
            </a:r>
            <a:r>
              <a:rPr lang="en-US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b="1" dirty="0" err="1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tử</a:t>
            </a:r>
            <a:endParaRPr lang="en-US" b="1" dirty="0">
              <a:solidFill>
                <a:srgbClr val="00B0F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dirty="0"/>
          </a:p>
        </p:txBody>
      </p:sp>
      <p:sp>
        <p:nvSpPr>
          <p:cNvPr id="4" name="Chỗ dành sẵn cho Số hiệu Bản chiếu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1E419D6-A61F-4895-A482-9E4CFE996797}" type="slidenum">
              <a:rPr lang="en-SG" smtClean="0"/>
              <a:t>2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35629750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hỗ dành sẵn cho Hình ảnh của Bản chiế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Chỗ dành sẵn cho Ghi chú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Sách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Đỏ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Việt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Nam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là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tài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liệu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có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tính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chất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quốc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gia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và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mang ý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nghĩa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quốc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tế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nhằm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công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bố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danh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sách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các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loài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động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vật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,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thực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vật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ở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Việt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Nam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thuộc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loài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quý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hiếm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, đang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bị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giảm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sút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số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lượng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hoặc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có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nguy cơ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tuyệt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chủng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. Đây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là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căn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cứ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khoa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học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quan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trọng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để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nhà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nước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ban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hành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những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nghị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định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,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chỉ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thị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về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việc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quản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lý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,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bảo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vệ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và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những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biện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pháp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cấp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bách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để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bảo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vệ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phát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triển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những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loài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động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,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thực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vật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hoang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dã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ở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Việt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Nam.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Dự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án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sách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đỏ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Việt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Nam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được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công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bố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lần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đầu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tiên </a:t>
            </a:r>
            <a:r>
              <a:rPr lang="vi-VN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vào</a:t>
            </a:r>
            <a:r>
              <a:rPr lang="vi-VN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Mangal" panose="02040503050203030202" pitchFamily="18" charset="0"/>
              </a:rPr>
              <a:t> năm 1992. </a:t>
            </a:r>
            <a:endParaRPr lang="en-US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Mangal" panose="02040503050203030202" pitchFamily="18" charset="0"/>
            </a:endParaRPr>
          </a:p>
          <a:p>
            <a:endParaRPr lang="en-US" dirty="0"/>
          </a:p>
        </p:txBody>
      </p:sp>
      <p:sp>
        <p:nvSpPr>
          <p:cNvPr id="4" name="Chỗ dành sẵn cho Số hiệu Bản chiếu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1E419D6-A61F-4895-A482-9E4CFE996797}" type="slidenum">
              <a:rPr lang="en-SG" smtClean="0"/>
              <a:t>3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134412944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hỗ dành sẵn cho Hình ảnh của Bản chiế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Chỗ dành sẵn cho Ghi chú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ctr"/>
            <a:r>
              <a:rPr lang="en-US" b="1" i="1" dirty="0"/>
              <a:t>(GV </a:t>
            </a:r>
            <a:r>
              <a:rPr lang="en-US" b="1" i="1" dirty="0" err="1"/>
              <a:t>tải</a:t>
            </a:r>
            <a:r>
              <a:rPr lang="en-US" b="1" i="1" dirty="0"/>
              <a:t> </a:t>
            </a:r>
            <a:r>
              <a:rPr lang="en-US" b="1" i="1" dirty="0" err="1"/>
              <a:t>về</a:t>
            </a:r>
            <a:r>
              <a:rPr lang="en-US" b="1" i="1" dirty="0"/>
              <a:t> </a:t>
            </a:r>
            <a:r>
              <a:rPr lang="en-US" b="1" i="1" dirty="0" err="1"/>
              <a:t>rồi</a:t>
            </a:r>
            <a:r>
              <a:rPr lang="en-US" b="1" i="1" dirty="0"/>
              <a:t> </a:t>
            </a:r>
            <a:r>
              <a:rPr lang="en-US" b="1" i="1" dirty="0" err="1"/>
              <a:t>tự</a:t>
            </a:r>
            <a:r>
              <a:rPr lang="en-US" b="1" i="1" dirty="0"/>
              <a:t> </a:t>
            </a:r>
            <a:r>
              <a:rPr lang="en-US" b="1" i="1" dirty="0" err="1"/>
              <a:t>chèn</a:t>
            </a:r>
            <a:r>
              <a:rPr lang="en-US" b="1" i="1" dirty="0"/>
              <a:t> video </a:t>
            </a:r>
            <a:r>
              <a:rPr lang="en-US" b="1" i="1" dirty="0" err="1"/>
              <a:t>đã</a:t>
            </a:r>
            <a:r>
              <a:rPr lang="en-US" b="1" i="1" dirty="0"/>
              <a:t> </a:t>
            </a:r>
            <a:r>
              <a:rPr lang="en-US" b="1" i="1" dirty="0" err="1"/>
              <a:t>gửi</a:t>
            </a:r>
            <a:r>
              <a:rPr lang="en-US" b="1" i="1" dirty="0"/>
              <a:t> </a:t>
            </a:r>
            <a:r>
              <a:rPr lang="en-US" b="1" i="1" dirty="0" err="1"/>
              <a:t>kèm</a:t>
            </a:r>
            <a:r>
              <a:rPr lang="en-US" b="1" i="1" dirty="0"/>
              <a:t> </a:t>
            </a:r>
            <a:r>
              <a:rPr lang="en-US" b="1" i="1" dirty="0" err="1"/>
              <a:t>vào</a:t>
            </a:r>
            <a:r>
              <a:rPr lang="en-US" b="1" i="1" dirty="0"/>
              <a:t> </a:t>
            </a:r>
            <a:r>
              <a:rPr lang="en-US" b="1" i="1" dirty="0" err="1"/>
              <a:t>trang</a:t>
            </a:r>
            <a:r>
              <a:rPr lang="en-US" b="1" i="1" dirty="0"/>
              <a:t> </a:t>
            </a:r>
            <a:r>
              <a:rPr lang="en-US" b="1" i="1" dirty="0" err="1"/>
              <a:t>này</a:t>
            </a:r>
            <a:r>
              <a:rPr lang="en-US" b="1" i="1" dirty="0"/>
              <a:t>)</a:t>
            </a:r>
          </a:p>
          <a:p>
            <a:r>
              <a:rPr lang="en-US" dirty="0"/>
              <a:t>- </a:t>
            </a:r>
            <a:r>
              <a:rPr lang="en-US" dirty="0" err="1"/>
              <a:t>Nhắc</a:t>
            </a:r>
            <a:r>
              <a:rPr lang="en-US" dirty="0"/>
              <a:t> </a:t>
            </a:r>
            <a:r>
              <a:rPr lang="en-US" dirty="0" err="1"/>
              <a:t>các</a:t>
            </a:r>
            <a:r>
              <a:rPr lang="en-US" dirty="0"/>
              <a:t> </a:t>
            </a:r>
            <a:r>
              <a:rPr lang="en-US" dirty="0" err="1"/>
              <a:t>nhóm</a:t>
            </a:r>
            <a:r>
              <a:rPr lang="en-US" dirty="0"/>
              <a:t> </a:t>
            </a:r>
            <a:r>
              <a:rPr lang="en-US" dirty="0" err="1"/>
              <a:t>học</a:t>
            </a:r>
            <a:r>
              <a:rPr lang="en-US" dirty="0"/>
              <a:t> </a:t>
            </a:r>
            <a:r>
              <a:rPr lang="en-US" dirty="0" err="1"/>
              <a:t>sinh</a:t>
            </a:r>
            <a:r>
              <a:rPr lang="en-US" dirty="0"/>
              <a:t> </a:t>
            </a:r>
            <a:r>
              <a:rPr lang="en-US" dirty="0" err="1"/>
              <a:t>chuẩn</a:t>
            </a:r>
            <a:r>
              <a:rPr lang="en-US" dirty="0"/>
              <a:t> </a:t>
            </a:r>
            <a:r>
              <a:rPr lang="en-US" dirty="0" err="1"/>
              <a:t>bị</a:t>
            </a:r>
            <a:r>
              <a:rPr lang="en-US" dirty="0"/>
              <a:t> </a:t>
            </a:r>
            <a:r>
              <a:rPr lang="en-US" dirty="0" err="1"/>
              <a:t>giấy</a:t>
            </a:r>
            <a:r>
              <a:rPr lang="en-US" dirty="0"/>
              <a:t> </a:t>
            </a:r>
            <a:r>
              <a:rPr lang="en-US" dirty="0" err="1"/>
              <a:t>bút</a:t>
            </a:r>
            <a:r>
              <a:rPr lang="en-US" dirty="0"/>
              <a:t> </a:t>
            </a:r>
            <a:r>
              <a:rPr lang="en-US" dirty="0" err="1"/>
              <a:t>để</a:t>
            </a:r>
            <a:r>
              <a:rPr lang="en-US" dirty="0"/>
              <a:t> </a:t>
            </a:r>
            <a:r>
              <a:rPr lang="en-US" dirty="0" err="1"/>
              <a:t>ghi</a:t>
            </a:r>
            <a:r>
              <a:rPr lang="en-US" dirty="0"/>
              <a:t> </a:t>
            </a:r>
            <a:r>
              <a:rPr lang="en-US" dirty="0" err="1"/>
              <a:t>lại</a:t>
            </a:r>
            <a:r>
              <a:rPr lang="en-US" dirty="0"/>
              <a:t> </a:t>
            </a:r>
            <a:r>
              <a:rPr lang="en-US" dirty="0" err="1"/>
              <a:t>tên</a:t>
            </a:r>
            <a:r>
              <a:rPr lang="en-US" dirty="0"/>
              <a:t>, </a:t>
            </a:r>
            <a:r>
              <a:rPr lang="en-US" dirty="0" err="1"/>
              <a:t>nơi</a:t>
            </a:r>
            <a:r>
              <a:rPr lang="en-US" dirty="0"/>
              <a:t> </a:t>
            </a:r>
            <a:r>
              <a:rPr lang="en-US" dirty="0" err="1"/>
              <a:t>sống</a:t>
            </a:r>
            <a:r>
              <a:rPr lang="en-US" dirty="0"/>
              <a:t> </a:t>
            </a:r>
            <a:r>
              <a:rPr lang="en-US" dirty="0" err="1"/>
              <a:t>của</a:t>
            </a:r>
            <a:r>
              <a:rPr lang="en-US" dirty="0"/>
              <a:t> </a:t>
            </a:r>
            <a:r>
              <a:rPr lang="en-US" dirty="0" err="1"/>
              <a:t>các</a:t>
            </a:r>
            <a:r>
              <a:rPr lang="en-US" dirty="0"/>
              <a:t> </a:t>
            </a:r>
            <a:r>
              <a:rPr lang="en-US" dirty="0" err="1"/>
              <a:t>động</a:t>
            </a:r>
            <a:r>
              <a:rPr lang="en-US" dirty="0"/>
              <a:t> </a:t>
            </a:r>
            <a:r>
              <a:rPr lang="en-US" dirty="0" err="1"/>
              <a:t>vật</a:t>
            </a:r>
            <a:r>
              <a:rPr lang="en-US" dirty="0"/>
              <a:t> </a:t>
            </a:r>
            <a:r>
              <a:rPr lang="en-US" dirty="0" err="1"/>
              <a:t>có</a:t>
            </a:r>
            <a:r>
              <a:rPr lang="en-US" dirty="0"/>
              <a:t> </a:t>
            </a:r>
            <a:r>
              <a:rPr lang="en-US" dirty="0" err="1"/>
              <a:t>trong</a:t>
            </a:r>
            <a:r>
              <a:rPr lang="en-US" dirty="0"/>
              <a:t> video</a:t>
            </a:r>
            <a:endParaRPr lang="en-SG" dirty="0"/>
          </a:p>
        </p:txBody>
      </p:sp>
      <p:sp>
        <p:nvSpPr>
          <p:cNvPr id="4" name="Chỗ dành sẵn cho Số hiệu Bản chiếu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1E419D6-A61F-4895-A482-9E4CFE996797}" type="slidenum">
              <a:rPr lang="en-SG" smtClean="0"/>
              <a:t>5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189376914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êu đề Bản chiế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50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50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>
                    <a:lumMod val="75000"/>
                  </a:schemeClr>
                </a:solidFill>
              </a:defRPr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vi-VN"/>
              <a:t>Bấm để chỉnh sửa kiểu tiêu đề phụ của Bản cái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28120553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êu đề và Nội du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17292938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Đầu trang của Phầ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33009372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Hai Nội du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12202034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hép so sán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16187288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Chỉ Tiêu đề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11687923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rố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272146528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Nội dung với Chú thí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8156858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̉nh với Chú thí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vi-VN"/>
              <a:t>Bấm biểu tượng để thêm hình ảnh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32099236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êu đề và Chú thí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230553581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ích dẫn cùng với Chú thí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93473118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Danh Thiế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382980245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ích dẫn Danh Thiế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96724836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Đúng hoặc Sa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vi-VN"/>
              <a:t>Bấm để chỉnh sửa kiểu văn bản của Bản cái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93867014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êu đề và Văn bản Dọc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311332730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êu đề Dọc và Văn bả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203016097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9" name="Group 28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50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50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vi-VN"/>
              <a:t>Bấm để sửa kiểu tiêu đề Bản cái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B8795B-2EEA-4221-BA14-64CC1CD59241}" type="datetimeFigureOut">
              <a:rPr lang="en-SG" smtClean="0"/>
              <a:t>8/2/2023</a:t>
            </a:fld>
            <a:endParaRPr lang="en-SG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SG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>
                    <a:lumMod val="75000"/>
                  </a:schemeClr>
                </a:solidFill>
              </a:defRPr>
            </a:lvl1pPr>
          </a:lstStyle>
          <a:p>
            <a:fld id="{C8B570C3-A2E2-40D6-8402-E03691BB8783}" type="slidenum">
              <a:rPr lang="en-SG" smtClean="0"/>
              <a:t>‹#›</a:t>
            </a:fld>
            <a:endParaRPr lang="en-SG"/>
          </a:p>
        </p:txBody>
      </p:sp>
    </p:spTree>
    <p:extLst>
      <p:ext uri="{BB962C8B-B14F-4D97-AF65-F5344CB8AC3E}">
        <p14:creationId xmlns:p14="http://schemas.microsoft.com/office/powerpoint/2010/main" val="375496505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2" r:id="rId1"/>
    <p:sldLayoutId id="2147483713" r:id="rId2"/>
    <p:sldLayoutId id="2147483714" r:id="rId3"/>
    <p:sldLayoutId id="2147483715" r:id="rId4"/>
    <p:sldLayoutId id="2147483716" r:id="rId5"/>
    <p:sldLayoutId id="2147483717" r:id="rId6"/>
    <p:sldLayoutId id="2147483718" r:id="rId7"/>
    <p:sldLayoutId id="2147483719" r:id="rId8"/>
    <p:sldLayoutId id="2147483720" r:id="rId9"/>
    <p:sldLayoutId id="2147483721" r:id="rId10"/>
    <p:sldLayoutId id="2147483722" r:id="rId11"/>
    <p:sldLayoutId id="2147483723" r:id="rId12"/>
    <p:sldLayoutId id="2147483724" r:id="rId13"/>
    <p:sldLayoutId id="2147483725" r:id="rId14"/>
    <p:sldLayoutId id="2147483726" r:id="rId15"/>
    <p:sldLayoutId id="2147483727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>
              <a:lumMod val="7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FA83BB97-AC27-4A24-86F2-743B133476C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09534" y="319117"/>
            <a:ext cx="10074498" cy="1402805"/>
          </a:xfrm>
        </p:spPr>
        <p:txBody>
          <a:bodyPr/>
          <a:lstStyle/>
          <a:p>
            <a:pPr algn="ctr">
              <a:lnSpc>
                <a:spcPct val="150000"/>
              </a:lnSpc>
            </a:pPr>
            <a:r>
              <a:rPr lang="en-US" sz="4000" b="1" dirty="0">
                <a:latin typeface="Arial" panose="020B0604020202020204" pitchFamily="34" charset="0"/>
                <a:cs typeface="Arial" panose="020B0604020202020204" pitchFamily="34" charset="0"/>
              </a:rPr>
              <a:t>BÀI 32: THỰC HÀNH </a:t>
            </a:r>
            <a:br>
              <a:rPr lang="en-US" sz="4000" b="1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4000" b="1" dirty="0">
                <a:latin typeface="Arial" panose="020B0604020202020204" pitchFamily="34" charset="0"/>
                <a:cs typeface="Arial" panose="020B0604020202020204" pitchFamily="34" charset="0"/>
              </a:rPr>
              <a:t>QUAN SÁT VÀ PHÂN LOẠI ĐỘNG VẬT</a:t>
            </a:r>
            <a:endParaRPr lang="en-SG" sz="40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026" name="Picture 2" descr="(Sinh học 7) Bài 1: Thế giới động vật đa dạng và phong phú">
            <a:extLst>
              <a:ext uri="{FF2B5EF4-FFF2-40B4-BE49-F238E27FC236}">
                <a16:creationId xmlns="" xmlns:a16="http://schemas.microsoft.com/office/drawing/2014/main" id="{6EE4DB3B-F4F0-4E56-BF3F-6A1589F7D41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3733" y="1981718"/>
            <a:ext cx="7026691" cy="4876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0126256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FCBF03FA-A188-47FC-B157-7A7C69A43B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anchor="t">
            <a:normAutofit/>
          </a:bodyPr>
          <a:lstStyle/>
          <a:p>
            <a:pPr algn="ctr"/>
            <a:r>
              <a:rPr lang="en-US" b="1" dirty="0"/>
              <a:t>TRÒ CH</a:t>
            </a: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ƠI KHỞI ĐỘNG</a:t>
            </a:r>
            <a:b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b="1" dirty="0">
                <a:solidFill>
                  <a:schemeClr val="accent2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“ĐOÁN Ý ĐỒNG ĐỘI”</a:t>
            </a:r>
            <a:endParaRPr lang="en-SG" b="1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11" name="Content Placeholder 10">
            <a:extLst>
              <a:ext uri="{FF2B5EF4-FFF2-40B4-BE49-F238E27FC236}">
                <a16:creationId xmlns="" xmlns:a16="http://schemas.microsoft.com/office/drawing/2014/main" id="{A4512D5D-C2B9-47AE-98A3-37856E7A5F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668165" y="1756828"/>
            <a:ext cx="3068971" cy="4240211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-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Một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bạn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xung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phong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diễn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tả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các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cụm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từ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cho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trước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bằng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hành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động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(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tuyệt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đối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không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dùng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ngôn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ngữ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). </a:t>
            </a:r>
            <a:b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just">
              <a:buNone/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-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Cả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lớp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quan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sát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và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đoán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chính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xác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cụm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từ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đó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</p:txBody>
      </p:sp>
      <p:pic>
        <p:nvPicPr>
          <p:cNvPr id="7" name="Chỗ dành sẵn cho Nội dung 6">
            <a:extLst>
              <a:ext uri="{FF2B5EF4-FFF2-40B4-BE49-F238E27FC236}">
                <a16:creationId xmlns="" xmlns:a16="http://schemas.microsoft.com/office/drawing/2014/main" id="{C017D81F-F9FD-4D0F-AE39-57D56573BB4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1716" r="12151"/>
          <a:stretch/>
        </p:blipFill>
        <p:spPr>
          <a:xfrm>
            <a:off x="409158" y="1756828"/>
            <a:ext cx="6114349" cy="43769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358059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7" name="Group 136">
            <a:extLst>
              <a:ext uri="{FF2B5EF4-FFF2-40B4-BE49-F238E27FC236}">
                <a16:creationId xmlns="" xmlns:a16="http://schemas.microsoft.com/office/drawing/2014/main" id="{E09B7E24-271E-4A3A-9D65-EE95ED9723D3}"/>
              </a:ext>
              <a:ext uri="{C183D7F6-B498-43B3-948B-1728B52AA6E4}">
                <adec:decorative xmlns=""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=""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38" name="Straight Connector 137">
              <a:extLst>
                <a:ext uri="{FF2B5EF4-FFF2-40B4-BE49-F238E27FC236}">
                  <a16:creationId xmlns="" xmlns:a16="http://schemas.microsoft.com/office/drawing/2014/main" id="{45C59434-03B2-4F06-8362-A01DD785E20B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9" name="Straight Connector 138">
              <a:extLst>
                <a:ext uri="{FF2B5EF4-FFF2-40B4-BE49-F238E27FC236}">
                  <a16:creationId xmlns="" xmlns:a16="http://schemas.microsoft.com/office/drawing/2014/main" id="{4FDF3815-C9F7-4B9E-A371-DE71C4E9D178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40" name="Rectangle 23">
              <a:extLst>
                <a:ext uri="{FF2B5EF4-FFF2-40B4-BE49-F238E27FC236}">
                  <a16:creationId xmlns="" xmlns:a16="http://schemas.microsoft.com/office/drawing/2014/main" id="{34C30A41-6D9F-42F2-BE4A-B6D2E440076C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1" name="Rectangle 25">
              <a:extLst>
                <a:ext uri="{FF2B5EF4-FFF2-40B4-BE49-F238E27FC236}">
                  <a16:creationId xmlns="" xmlns:a16="http://schemas.microsoft.com/office/drawing/2014/main" id="{8577AE11-EC00-4E67-9DDD-624E9DA1231D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2" name="Isosceles Triangle 141">
              <a:extLst>
                <a:ext uri="{FF2B5EF4-FFF2-40B4-BE49-F238E27FC236}">
                  <a16:creationId xmlns="" xmlns:a16="http://schemas.microsoft.com/office/drawing/2014/main" id="{406A24DE-7A6F-4459-9A79-712243D2003F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3" name="Rectangle 27">
              <a:extLst>
                <a:ext uri="{FF2B5EF4-FFF2-40B4-BE49-F238E27FC236}">
                  <a16:creationId xmlns="" xmlns:a16="http://schemas.microsoft.com/office/drawing/2014/main" id="{BFEBE697-7D77-4AC8-8E68-0483B47DFB17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4" name="Rectangle 28">
              <a:extLst>
                <a:ext uri="{FF2B5EF4-FFF2-40B4-BE49-F238E27FC236}">
                  <a16:creationId xmlns="" xmlns:a16="http://schemas.microsoft.com/office/drawing/2014/main" id="{49FC7B15-C721-4A23-8F6A-2CFA77C614E3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5" name="Rectangle 29">
              <a:extLst>
                <a:ext uri="{FF2B5EF4-FFF2-40B4-BE49-F238E27FC236}">
                  <a16:creationId xmlns="" xmlns:a16="http://schemas.microsoft.com/office/drawing/2014/main" id="{164E8ACB-FC50-451D-AF0A-879ABC6EA6BA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50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6" name="Isosceles Triangle 145">
              <a:extLst>
                <a:ext uri="{FF2B5EF4-FFF2-40B4-BE49-F238E27FC236}">
                  <a16:creationId xmlns="" xmlns:a16="http://schemas.microsoft.com/office/drawing/2014/main" id="{D5F354A0-F0C9-4254-A913-DD68E781617A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50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7" name="Isosceles Triangle 146">
              <a:extLst>
                <a:ext uri="{FF2B5EF4-FFF2-40B4-BE49-F238E27FC236}">
                  <a16:creationId xmlns="" xmlns:a16="http://schemas.microsoft.com/office/drawing/2014/main" id="{9B01B525-8D81-44A3-BC1F-C711B89D2324}"/>
                </a:ext>
                <a:ext uri="{C183D7F6-B498-43B3-948B-1728B52AA6E4}">
                  <adec:decorative xmlns=""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=""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5DA9F942-248A-41BE-8349-A5738881CA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79109" y="5117996"/>
            <a:ext cx="8288032" cy="1096316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>
              <a:lnSpc>
                <a:spcPct val="90000"/>
              </a:lnSpc>
            </a:pP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EM HIỂU GÌ VỀ “SÁCH ĐỎ”? </a:t>
            </a:r>
          </a:p>
        </p:txBody>
      </p:sp>
      <p:pic>
        <p:nvPicPr>
          <p:cNvPr id="2050" name="Picture 2" descr="Sách đỏ Việt Nam - Bộ Từ điển về các loài quý, hiếm của nước nhà">
            <a:extLst>
              <a:ext uri="{FF2B5EF4-FFF2-40B4-BE49-F238E27FC236}">
                <a16:creationId xmlns="" xmlns:a16="http://schemas.microsoft.com/office/drawing/2014/main" id="{E92CA456-3BB9-42E7-A25B-FA32DF330BA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880650" y="467920"/>
            <a:ext cx="6806206" cy="47303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1186985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7596C482-195C-416D-AA4D-7475F018A3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G"/>
          </a:p>
        </p:txBody>
      </p:sp>
      <p:sp>
        <p:nvSpPr>
          <p:cNvPr id="3" name="Chỗ dành sẵn cho Nội dung 2">
            <a:extLst>
              <a:ext uri="{FF2B5EF4-FFF2-40B4-BE49-F238E27FC236}">
                <a16:creationId xmlns="" xmlns:a16="http://schemas.microsoft.com/office/drawing/2014/main" id="{CC9D973E-6758-4A64-ACC8-2A3D058429D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SG"/>
          </a:p>
        </p:txBody>
      </p:sp>
      <p:pic>
        <p:nvPicPr>
          <p:cNvPr id="3074" name="Picture 2" descr="Facebook">
            <a:extLst>
              <a:ext uri="{FF2B5EF4-FFF2-40B4-BE49-F238E27FC236}">
                <a16:creationId xmlns="" xmlns:a16="http://schemas.microsoft.com/office/drawing/2014/main" id="{2E95783F-979F-4EE6-9F44-B62984C0F3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12191999" cy="69204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578944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D3244EC9-7488-4500-A33A-FF7395B250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0209" y="816638"/>
            <a:ext cx="8596668" cy="1320800"/>
          </a:xfrm>
        </p:spPr>
        <p:txBody>
          <a:bodyPr/>
          <a:lstStyle/>
          <a:p>
            <a:pPr algn="ctr"/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XEM VIDEO VỀ ĐỘNG VẬT </a:t>
            </a:r>
            <a:endParaRPr lang="en-SG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Chỗ dành sẵn cho Nội dung 5">
            <a:extLst>
              <a:ext uri="{FF2B5EF4-FFF2-40B4-BE49-F238E27FC236}">
                <a16:creationId xmlns="" xmlns:a16="http://schemas.microsoft.com/office/drawing/2014/main" id="{8A8DE27E-4110-4801-A0B0-820BCCA848E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SG" dirty="0"/>
          </a:p>
        </p:txBody>
      </p:sp>
    </p:spTree>
    <p:extLst>
      <p:ext uri="{BB962C8B-B14F-4D97-AF65-F5344CB8AC3E}">
        <p14:creationId xmlns:p14="http://schemas.microsoft.com/office/powerpoint/2010/main" val="254146870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514D0B02-4C9D-42FD-937E-63F0740E77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0822" y="323850"/>
            <a:ext cx="9866841" cy="1320800"/>
          </a:xfrm>
        </p:spPr>
        <p:txBody>
          <a:bodyPr/>
          <a:lstStyle/>
          <a:p>
            <a:pPr algn="ctr"/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LẬP BẢNG BÁO CÁO KẾT QUẢ XEM VIDEO</a:t>
            </a:r>
            <a:b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Thảo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luận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và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hoàn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thành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bảng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trong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15 </a:t>
            </a:r>
            <a:r>
              <a:rPr lang="en-US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phút</a:t>
            </a:r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en-SG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8" name="Bảng 8">
            <a:extLst>
              <a:ext uri="{FF2B5EF4-FFF2-40B4-BE49-F238E27FC236}">
                <a16:creationId xmlns="" xmlns:a16="http://schemas.microsoft.com/office/drawing/2014/main" id="{C85F2658-03C1-4D0D-8CD8-4E9E970672F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09996783"/>
              </p:ext>
            </p:extLst>
          </p:nvPr>
        </p:nvGraphicFramePr>
        <p:xfrm>
          <a:off x="377181" y="1757768"/>
          <a:ext cx="9313089" cy="443209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84656">
                  <a:extLst>
                    <a:ext uri="{9D8B030D-6E8A-4147-A177-3AD203B41FA5}">
                      <a16:colId xmlns="" xmlns:a16="http://schemas.microsoft.com/office/drawing/2014/main" val="518021417"/>
                    </a:ext>
                  </a:extLst>
                </a:gridCol>
                <a:gridCol w="1911927">
                  <a:extLst>
                    <a:ext uri="{9D8B030D-6E8A-4147-A177-3AD203B41FA5}">
                      <a16:colId xmlns="" xmlns:a16="http://schemas.microsoft.com/office/drawing/2014/main" val="936349491"/>
                    </a:ext>
                  </a:extLst>
                </a:gridCol>
                <a:gridCol w="3740727">
                  <a:extLst>
                    <a:ext uri="{9D8B030D-6E8A-4147-A177-3AD203B41FA5}">
                      <a16:colId xmlns="" xmlns:a16="http://schemas.microsoft.com/office/drawing/2014/main" val="2946825503"/>
                    </a:ext>
                  </a:extLst>
                </a:gridCol>
                <a:gridCol w="2075779">
                  <a:extLst>
                    <a:ext uri="{9D8B030D-6E8A-4147-A177-3AD203B41FA5}">
                      <a16:colId xmlns="" xmlns:a16="http://schemas.microsoft.com/office/drawing/2014/main" val="1073565487"/>
                    </a:ext>
                  </a:extLst>
                </a:gridCol>
              </a:tblGrid>
              <a:tr h="581671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TÊN ĐV</a:t>
                      </a:r>
                      <a:endParaRPr lang="en-SG" sz="2800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NHÓM ĐV</a:t>
                      </a:r>
                      <a:endParaRPr lang="en-SG" sz="2800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ĐẶC ĐIỂM</a:t>
                      </a:r>
                      <a:endParaRPr lang="en-SG" sz="2800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NƠI SỐNG</a:t>
                      </a:r>
                      <a:endParaRPr lang="en-SG" sz="2800" dirty="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387454482"/>
                  </a:ext>
                </a:extLst>
              </a:tr>
              <a:tr h="1087187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Chim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ưng</a:t>
                      </a:r>
                      <a:endParaRPr lang="en-SG" sz="24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Chim</a:t>
                      </a:r>
                      <a:endParaRPr lang="en-SG" sz="24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   Da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khô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phủ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lông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vũ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có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2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chân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chân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trước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biến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đổi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thành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cánh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để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bay</a:t>
                      </a:r>
                      <a:endParaRPr lang="en-SG" sz="24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Trên</a:t>
                      </a:r>
                      <a:r>
                        <a:rPr lang="en-US" sz="24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4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không</a:t>
                      </a:r>
                      <a:endParaRPr lang="en-SG" sz="24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2847159149"/>
                  </a:ext>
                </a:extLst>
              </a:tr>
              <a:tr h="665425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…</a:t>
                      </a:r>
                      <a:endParaRPr lang="en-S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 dirty="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433222204"/>
                  </a:ext>
                </a:extLst>
              </a:tr>
              <a:tr h="665425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…</a:t>
                      </a:r>
                      <a:endParaRPr lang="en-S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2180596292"/>
                  </a:ext>
                </a:extLst>
              </a:tr>
              <a:tr h="665425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…</a:t>
                      </a:r>
                      <a:endParaRPr lang="en-S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940035099"/>
                  </a:ext>
                </a:extLst>
              </a:tr>
              <a:tr h="665425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…</a:t>
                      </a:r>
                      <a:endParaRPr lang="en-SG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SG" dirty="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23194328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06743159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7A8C1944-379A-4F32-9D49-56B37E382A6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01084" y="217712"/>
            <a:ext cx="8596668" cy="1320800"/>
          </a:xfrm>
        </p:spPr>
        <p:txBody>
          <a:bodyPr/>
          <a:lstStyle/>
          <a:p>
            <a:pPr algn="ctr"/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XÂY DỰNG KHÓA LƯỠNG PHÂN</a:t>
            </a:r>
            <a:endParaRPr lang="en-SG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Chỗ dành sẵn cho Nội dung 2">
            <a:extLst>
              <a:ext uri="{FF2B5EF4-FFF2-40B4-BE49-F238E27FC236}">
                <a16:creationId xmlns="" xmlns:a16="http://schemas.microsoft.com/office/drawing/2014/main" id="{566D9895-E09A-40A8-8A2A-B55DBCBDABF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1383" y="878110"/>
            <a:ext cx="9487630" cy="388077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     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Dựa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vào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đặc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điểm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các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loài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động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vật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đã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nêu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trong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bảng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báo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cáo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tiến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hành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xây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dựng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khóa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lưỡng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phân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cho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các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nhóm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động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vật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 err="1">
                <a:latin typeface="Arial" panose="020B0604020202020204" pitchFamily="34" charset="0"/>
                <a:cs typeface="Arial" panose="020B0604020202020204" pitchFamily="34" charset="0"/>
              </a:rPr>
              <a:t>trên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marL="0" indent="0" algn="ctr">
              <a:buNone/>
            </a:pPr>
            <a:r>
              <a:rPr lang="en-US" sz="32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Thảo</a:t>
            </a:r>
            <a:r>
              <a:rPr lang="en-US" sz="3200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luận</a:t>
            </a:r>
            <a:r>
              <a:rPr lang="en-US" sz="3200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nhóm</a:t>
            </a:r>
            <a:r>
              <a:rPr lang="en-US" sz="3200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sz="32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hoàn</a:t>
            </a:r>
            <a:r>
              <a:rPr lang="en-US" sz="3200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thành</a:t>
            </a:r>
            <a:r>
              <a:rPr lang="en-US" sz="3200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trong</a:t>
            </a:r>
            <a:r>
              <a:rPr lang="en-US" sz="3200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10 </a:t>
            </a:r>
            <a:r>
              <a:rPr lang="en-US" sz="3200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phút</a:t>
            </a:r>
            <a:endParaRPr lang="en-SG" sz="3200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Hình ảnh 3">
            <a:extLst>
              <a:ext uri="{FF2B5EF4-FFF2-40B4-BE49-F238E27FC236}">
                <a16:creationId xmlns="" xmlns:a16="http://schemas.microsoft.com/office/drawing/2014/main" id="{79C8DE80-75D0-43C6-9ABA-27F7EE6ED8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66307" y="2980706"/>
            <a:ext cx="6745184" cy="37763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210101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386145CC-09B9-4EF7-AFB0-57678464BA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9209" y="2984665"/>
            <a:ext cx="8596668" cy="1320800"/>
          </a:xfrm>
        </p:spPr>
        <p:txBody>
          <a:bodyPr/>
          <a:lstStyle/>
          <a:p>
            <a:pPr algn="ctr"/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CÁC NHÓM BÁO CÁO KẾT QUẢ</a:t>
            </a:r>
            <a:endParaRPr lang="en-SG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252645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="" xmlns:a16="http://schemas.microsoft.com/office/drawing/2014/main" id="{74F199DA-B976-4976-97B0-49CFD5DBFE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570" y="473759"/>
            <a:ext cx="3972292" cy="1320800"/>
          </a:xfrm>
        </p:spPr>
        <p:txBody>
          <a:bodyPr anchor="ctr">
            <a:normAutofit/>
          </a:bodyPr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BÀI TẬP VỀ NHÀ</a:t>
            </a:r>
            <a:endParaRPr lang="en-SG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Chỗ dành sẵn cho Nội dung 2">
            <a:extLst>
              <a:ext uri="{FF2B5EF4-FFF2-40B4-BE49-F238E27FC236}">
                <a16:creationId xmlns="" xmlns:a16="http://schemas.microsoft.com/office/drawing/2014/main" id="{9396D4DA-644F-4363-8ED5-77FA80699BD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8232" y="1978800"/>
            <a:ext cx="4168990" cy="3741516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Em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hãy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vẽ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/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thiết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kế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áp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phích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tuyên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truyền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về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bảo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vệ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động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 </a:t>
            </a:r>
            <a:r>
              <a:rPr lang="en-US" sz="4400" dirty="0" err="1">
                <a:latin typeface="Tahoma" pitchFamily="34" charset="0"/>
                <a:ea typeface="Tahoma" pitchFamily="34" charset="0"/>
                <a:cs typeface="Tahoma" pitchFamily="34" charset="0"/>
              </a:rPr>
              <a:t>vật</a:t>
            </a:r>
            <a:r>
              <a:rPr lang="en-US" sz="4400" dirty="0">
                <a:latin typeface="Tahoma" pitchFamily="34" charset="0"/>
                <a:ea typeface="Tahoma" pitchFamily="34" charset="0"/>
                <a:cs typeface="Tahoma" pitchFamily="34" charset="0"/>
              </a:rPr>
              <a:t>.</a:t>
            </a:r>
            <a:endParaRPr lang="en-SG" sz="4400" dirty="0">
              <a:latin typeface="Tahoma" pitchFamily="34" charset="0"/>
              <a:ea typeface="Tahoma" pitchFamily="34" charset="0"/>
              <a:cs typeface="Tahoma" pitchFamily="34" charset="0"/>
            </a:endParaRPr>
          </a:p>
        </p:txBody>
      </p:sp>
      <p:pic>
        <p:nvPicPr>
          <p:cNvPr id="6146" name="Picture 2" descr="Trao giải vẽ tranh bảo vệ động vật hoang dã trong rạp xiếc - Tuổi Trẻ Online">
            <a:extLst>
              <a:ext uri="{FF2B5EF4-FFF2-40B4-BE49-F238E27FC236}">
                <a16:creationId xmlns="" xmlns:a16="http://schemas.microsoft.com/office/drawing/2014/main" id="{399F99B0-C04E-4777-A316-57FD4A32A27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3965943" y="1"/>
            <a:ext cx="3879222" cy="3429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8" name="Picture 4" descr="Triển lãm ảnh bảo vệ động vật hoang dã - VnExpress">
            <a:extLst>
              <a:ext uri="{FF2B5EF4-FFF2-40B4-BE49-F238E27FC236}">
                <a16:creationId xmlns="" xmlns:a16="http://schemas.microsoft.com/office/drawing/2014/main" id="{63F9B9A1-DEEC-4106-AD48-A441618DB6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8048847" y="0"/>
            <a:ext cx="3763925" cy="3388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50" name="Picture 6" descr="Bé Bảo Vệ Động Vật – Hãy Kết Thân Với Tớ">
            <a:extLst>
              <a:ext uri="{FF2B5EF4-FFF2-40B4-BE49-F238E27FC236}">
                <a16:creationId xmlns="" xmlns:a16="http://schemas.microsoft.com/office/drawing/2014/main" id="{4F91EBB8-F9B9-44C1-984B-AF673F63973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388150" y="3509998"/>
            <a:ext cx="6009952" cy="3348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446045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ặt kim cương">
  <a:themeElements>
    <a:clrScheme name="Lam II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Mặt kim cương">
      <a:majorFont>
        <a:latin typeface="Trebuchet MS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Mặt kim cương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Facet" id="{C0C680CD-088A-49FC-A102-D699147F32B2}" vid="{23659B44-6E34-4CE8-8F0D-387DA7996826}"/>
    </a:ext>
  </a:extLst>
</a:theme>
</file>

<file path=ppt/theme/theme2.xml><?xml version="1.0" encoding="utf-8"?>
<a:theme xmlns:a="http://schemas.openxmlformats.org/drawingml/2006/main" name="Chủ đề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277</TotalTime>
  <Words>355</Words>
  <Application>Microsoft Office PowerPoint</Application>
  <PresentationFormat>Custom</PresentationFormat>
  <Paragraphs>33</Paragraphs>
  <Slides>9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Mặt kim cương</vt:lpstr>
      <vt:lpstr>BÀI 32: THỰC HÀNH  QUAN SÁT VÀ PHÂN LOẠI ĐỘNG VẬT</vt:lpstr>
      <vt:lpstr>TRÒ CHƠI KHỞI ĐỘNG “ĐOÁN Ý ĐỒNG ĐỘI”</vt:lpstr>
      <vt:lpstr>EM HIỂU GÌ VỀ “SÁCH ĐỎ”? </vt:lpstr>
      <vt:lpstr>PowerPoint Presentation</vt:lpstr>
      <vt:lpstr>XEM VIDEO VỀ ĐỘNG VẬT </vt:lpstr>
      <vt:lpstr>LẬP BẢNG BÁO CÁO KẾT QUẢ XEM VIDEO (Thảo luận và hoàn thành bảng trong 15 phút)</vt:lpstr>
      <vt:lpstr>XÂY DỰNG KHÓA LƯỠNG PHÂN</vt:lpstr>
      <vt:lpstr>CÁC NHÓM BÁO CÁO KẾT QUẢ</vt:lpstr>
      <vt:lpstr>BÀI TẬP VỀ NHÀ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BÀI 32: THỰC HÀNH  QUAN SÁT VÀ PHÂN LOẠI ĐỘNG VẬT</dc:title>
  <dc:creator>ASUS</dc:creator>
  <cp:lastModifiedBy>maihoang0411@gmail.com</cp:lastModifiedBy>
  <cp:revision>28</cp:revision>
  <dcterms:created xsi:type="dcterms:W3CDTF">2021-08-13T00:25:15Z</dcterms:created>
  <dcterms:modified xsi:type="dcterms:W3CDTF">2023-02-08T01:54:57Z</dcterms:modified>
</cp:coreProperties>
</file>